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7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E%81%E6%B3%A2%E5%BA%9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科学通史第14讲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t>科学通史第14讲</a:t>
            </a:r>
          </a:p>
          <a:p>
            <a:pPr algn="l"/>
            <a:endParaRPr/>
          </a:p>
          <a:p>
            <a:r>
              <a:t>西学东渐与中国现代科学</a:t>
            </a:r>
          </a:p>
        </p:txBody>
      </p:sp>
      <p:sp>
        <p:nvSpPr>
          <p:cNvPr id="120" name="吴国盛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吴国盛</a:t>
            </a:r>
          </a:p>
          <a:p>
            <a:r>
              <a:t>清华大学科学史系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82897" y="0"/>
            <a:ext cx="7839006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利玛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利玛窦</a:t>
            </a:r>
          </a:p>
        </p:txBody>
      </p:sp>
      <p:sp>
        <p:nvSpPr>
          <p:cNvPr id="149" name="奇巧器物以吸引中国官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005" indent="-36800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76">
                <a:solidFill>
                  <a:srgbClr val="000000"/>
                </a:solidFill>
              </a:defRPr>
            </a:pPr>
            <a:r>
              <a:t>奇巧器物以吸引中国官员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自鸣钟、三棱镜、地球仪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1601年利玛窦进入北京，向万历皇帝进贡</a:t>
            </a:r>
            <a:endParaRPr sz="1116"/>
          </a:p>
          <a:p>
            <a:pPr marL="368005" indent="-36800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76">
                <a:solidFill>
                  <a:srgbClr val="000000"/>
                </a:solidFill>
              </a:defRPr>
            </a:pPr>
            <a:r>
              <a:t>神奇的利玛窦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高鼻深目，疑懂炼金术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惊人的记忆力，懂记忆术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天文水平高超，准确预报了几次食：1596年9月22日日食、1601年6月15日和12月9日月食、1603年5月11日日食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传入笔算术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传入透视画法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传入西琴（拨弦钢琴）西乐</a:t>
            </a:r>
            <a:endParaRPr sz="1116"/>
          </a:p>
          <a:p>
            <a:pPr marL="743682" lvl="1" indent="-306675" defTabSz="42519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80">
                <a:solidFill>
                  <a:srgbClr val="000000"/>
                </a:solidFill>
              </a:defRPr>
            </a:pPr>
            <a:r>
              <a:t>用拉丁字母为汉字注音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利玛窦的科学工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利玛窦的科学工作</a:t>
            </a:r>
            <a:endParaRPr sz="21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坤舆万国全图：欧罗巴、利未亚、亚细亚、墨利加、墨瓦蜡泥加（Magallanica）。地中海、尼罗河、罗马、大西洋、加拿大；南极、北极、地球、经纬线、赤道、北极圈</a:t>
            </a:r>
            <a:endParaRPr sz="21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天球仪和地球仪，准确预报日月蚀。《乾坤体义》（1605年，利玛窦口授、李之藻记录）</a:t>
            </a:r>
            <a:endParaRPr sz="21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《几何原本》（克拉维斯拉丁本15卷的前6卷），与徐光启（1562－1633）合译。“此书未译，则他书俱不可得”</a:t>
            </a:r>
            <a:endParaRPr sz="21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1610年5月去世，万历赐葬于平则门外的栅栏寺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6" name="图像" descr="图像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4" y="702318"/>
            <a:ext cx="12932752" cy="8514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利玛窦的传教策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利玛窦的传教策略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面向士大夫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面向家庭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用儒家经典解释天主教教义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传播西方学术</a:t>
            </a:r>
            <a:endParaRPr sz="22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1617年南京教案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王丰肃（Alphose Vagnoni, 1566-1640）主持南京教务，面向民众传教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禁止信徒祭祀祖先和拜孔子</a:t>
            </a:r>
            <a:endParaRPr sz="22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1617年2月3日万历皇帝下旨：“督令西归，以静地方”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1618年努尔哈赤兴兵犯抚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1618年努尔哈赤兴兵犯抚顺</a:t>
            </a:r>
            <a:endParaRPr sz="31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1619年萨尔浒战役，明军大败</a:t>
            </a:r>
            <a:endParaRPr sz="31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徐光启建议去澳门购买西洋新式火炮</a:t>
            </a:r>
            <a:endParaRPr sz="31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1623年，新一批传教士到达北京</a:t>
            </a:r>
            <a:endParaRPr sz="31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利玛窦传教路线复活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艾儒略（Juliu Aleni, 1582-1649)1623年编成《西学凡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66">
                <a:solidFill>
                  <a:srgbClr val="000000"/>
                </a:solidFill>
              </a:defRPr>
            </a:pPr>
            <a:r>
              <a:t>艾儒略（Juliu Aleni, 1582-1649)1623年编成《西学凡》</a:t>
            </a:r>
            <a:endParaRPr sz="1386"/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66">
                <a:solidFill>
                  <a:srgbClr val="000000"/>
                </a:solidFill>
              </a:defRPr>
            </a:pPr>
            <a:r>
              <a:t>西学六科：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文，“勒铎理加”（rhetorica)，修辞学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理，“斐录所费亚之学”（philosophia)</a:t>
            </a:r>
            <a:endParaRPr sz="1386"/>
          </a:p>
          <a:p>
            <a:pPr marL="1224213" lvl="2" indent="-293811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574">
                <a:solidFill>
                  <a:srgbClr val="000000"/>
                </a:solidFill>
              </a:defRPr>
            </a:pPr>
            <a:r>
              <a:t>初一年学“落日加”（logica)，逻辑学</a:t>
            </a:r>
            <a:endParaRPr sz="1386"/>
          </a:p>
          <a:p>
            <a:pPr marL="1224213" lvl="2" indent="-293811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574">
                <a:solidFill>
                  <a:srgbClr val="000000"/>
                </a:solidFill>
              </a:defRPr>
            </a:pPr>
            <a:r>
              <a:t>第二年专学“费西加”（physica)，物理</a:t>
            </a:r>
            <a:endParaRPr sz="1386"/>
          </a:p>
          <a:p>
            <a:pPr marL="1224213" lvl="2" indent="-293811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574">
                <a:solidFill>
                  <a:srgbClr val="000000"/>
                </a:solidFill>
              </a:defRPr>
            </a:pPr>
            <a:r>
              <a:t>第三年学“默达费西加”（metaphysica)，形而上学</a:t>
            </a:r>
            <a:endParaRPr sz="1386"/>
          </a:p>
          <a:p>
            <a:pPr marL="1224213" lvl="2" indent="-293811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574">
                <a:solidFill>
                  <a:srgbClr val="000000"/>
                </a:solidFill>
              </a:defRPr>
            </a:pPr>
            <a:r>
              <a:t>第四年学习“马得马第加”(mathematica)，“几何之学”和厄第加(ethica)，“修齐治平之学”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医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法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教（规）</a:t>
            </a:r>
            <a:endParaRPr sz="1386"/>
          </a:p>
          <a:p>
            <a:pPr marL="791661" lvl="1" indent="-326460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8">
                <a:solidFill>
                  <a:srgbClr val="000000"/>
                </a:solidFill>
              </a:defRPr>
            </a:pPr>
            <a:r>
              <a:t>道（神学）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连按此项以编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西学东渐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6100"/>
            </a:pPr>
            <a:r>
              <a:t>西学东渐</a:t>
            </a:r>
          </a:p>
          <a:p>
            <a:pPr marL="0" indent="0" algn="ctr">
              <a:buSzTx/>
              <a:buNone/>
              <a:defRPr sz="6100"/>
            </a:pPr>
            <a:r>
              <a:t>考试说明</a:t>
            </a:r>
          </a:p>
          <a:p>
            <a:pPr marL="0" indent="0" algn="ctr">
              <a:buSzTx/>
              <a:buNone/>
              <a:defRPr sz="6100"/>
            </a:pPr>
            <a:r>
              <a:t>奖励优秀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比利时耶稣会士金尼阁（Nicolas Trigault, 1577-1628）1610年来华，1613年回欧洲征集图书，1618年再来，携大量图书和人才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比利时耶稣会士金尼阁（Nicolas Trigault, 1577-1628）1610年来华，1613年回欧洲征集图书，1618年再来，携大量图书和人才。</a:t>
            </a:r>
            <a:endParaRPr sz="25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带来了瑞士人邓玉涵、意大利人罗雅谷、德国人汤若望、葡萄牙人傅凡际</a:t>
            </a:r>
            <a:endParaRPr sz="23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7000部西书</a:t>
            </a:r>
            <a:r>
              <a:t>，包括哥白尼的《天球运行论》、开普勒的《哥白尼天文学概要》</a:t>
            </a:r>
            <a:endParaRPr sz="2300"/>
          </a:p>
          <a:p>
            <a:pPr marL="766678" lvl="1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1619年7月15日到达澳门</a:t>
            </a:r>
            <a:endParaRPr sz="23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1627年9月，崇祯皇帝登基</a:t>
            </a:r>
            <a:endParaRPr sz="25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1628年，徐光启官复原职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李之藻（1566－1630），杭州人，工部官员，与利玛窦相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ts val="6800"/>
              </a:lnSpc>
              <a:spcBef>
                <a:spcPts val="0"/>
              </a:spcBef>
              <a:buBlip>
                <a:blip r:embed="rId2"/>
              </a:buBlip>
              <a:defRPr sz="4766">
                <a:solidFill>
                  <a:srgbClr val="000000"/>
                </a:solidFill>
              </a:defRPr>
            </a:pPr>
            <a:r>
              <a:t>李之藻（1566－1630），杭州人，工部官员，与利玛窦相识</a:t>
            </a:r>
            <a:endParaRPr sz="2500"/>
          </a:p>
          <a:p>
            <a:pPr marL="832625" lvl="1" indent="-362725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协助完成《坤舆万国全图》</a:t>
            </a:r>
            <a:endParaRPr sz="2300"/>
          </a:p>
          <a:p>
            <a:pPr marL="832625" lvl="1" indent="-362725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编《浑盖通宪图说》</a:t>
            </a:r>
            <a:endParaRPr sz="2300"/>
          </a:p>
          <a:p>
            <a:pPr marL="832625" lvl="1" indent="-362725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rPr>
                <a:solidFill>
                  <a:srgbClr val="ED7D31"/>
                </a:solidFill>
              </a:rPr>
              <a:t>引进笔算法</a:t>
            </a:r>
            <a:r>
              <a:t>，1614年《同文算指》，为中国传统数学向现代数学转变的重要标志</a:t>
            </a:r>
            <a:endParaRPr sz="2300"/>
          </a:p>
          <a:p>
            <a:pPr marL="832625" lvl="1" indent="-362725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1617年南京教案之后，李被贬广东，1623年回到故乡杭州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0042"/>
            <a:ext cx="13004800" cy="94135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邓玉涵（Jean Terrenz, 1576-1630）瑞士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邓玉涵（Jean Terrenz, 1576-1630）瑞士人</a:t>
            </a:r>
            <a:endParaRPr sz="2700"/>
          </a:p>
          <a:p>
            <a:pPr marL="766678" lvl="1" indent="-296778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00">
                <a:solidFill>
                  <a:srgbClr val="000000"/>
                </a:solidFill>
              </a:defRPr>
            </a:pPr>
            <a:r>
              <a:t>1603年与伽利略一起加入林琴学社</a:t>
            </a:r>
            <a:endParaRPr sz="2700"/>
          </a:p>
          <a:p>
            <a:pPr marL="766678" lvl="1" indent="-296778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00">
                <a:solidFill>
                  <a:srgbClr val="000000"/>
                </a:solidFill>
              </a:defRPr>
            </a:pPr>
            <a:r>
              <a:t>1618年随金尼阁来华</a:t>
            </a:r>
            <a:endParaRPr sz="2700"/>
          </a:p>
          <a:p>
            <a:pPr marL="766678" lvl="1" indent="-296778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00">
                <a:solidFill>
                  <a:srgbClr val="000000"/>
                </a:solidFill>
              </a:defRPr>
            </a:pPr>
            <a:r>
              <a:t>1621年合作撰写《泰西人身说概》</a:t>
            </a:r>
            <a:endParaRPr sz="2700"/>
          </a:p>
          <a:p>
            <a:pPr marL="766678" lvl="1" indent="-296778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00">
                <a:solidFill>
                  <a:srgbClr val="000000"/>
                </a:solidFill>
              </a:defRPr>
            </a:pPr>
            <a:r>
              <a:t>1623年到达北京</a:t>
            </a:r>
            <a:endParaRPr sz="2700"/>
          </a:p>
          <a:p>
            <a:pPr marL="766678" lvl="1" indent="-296778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00">
                <a:solidFill>
                  <a:srgbClr val="000000"/>
                </a:solidFill>
              </a:defRPr>
            </a:pPr>
            <a:r>
              <a:t>1625年冬与王征（1571－1644）相遇，合作翻译</a:t>
            </a:r>
            <a:r>
              <a:rPr>
                <a:solidFill>
                  <a:srgbClr val="FF0000"/>
                </a:solidFill>
              </a:rPr>
              <a:t>《远西奇器图说》</a:t>
            </a:r>
            <a:r>
              <a:t>，重心、杠杆、流体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编纂大型历书《崇祯历书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428684" indent="-428684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编纂大型历书《崇祯历书》</a:t>
            </a:r>
            <a:endParaRPr sz="19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历法的重要性与中国天文人才的缺乏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1629年6月21日日食推算不准，崇祯大怒。徐光启建议在礼部下设历局，修改历法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编译西方天文学著作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邓玉涵</a:t>
            </a:r>
            <a:r>
              <a:t>（1630）、李之藻（1630）相继病故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rPr>
                <a:solidFill>
                  <a:srgbClr val="FF2600"/>
                </a:solidFill>
              </a:rPr>
              <a:t>汤若望</a:t>
            </a:r>
            <a:r>
              <a:t>、罗雅谷入局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1631年进呈第一、二批历书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1632年进呈第三批历书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1633年11月8日徐光启病故，</a:t>
            </a:r>
            <a:r>
              <a:rPr>
                <a:solidFill>
                  <a:srgbClr val="212121"/>
                </a:solidFill>
              </a:rPr>
              <a:t>李天经（1579-1659）接任</a:t>
            </a:r>
            <a:endParaRPr sz="1800"/>
          </a:p>
          <a:p>
            <a:pPr marL="832625" lvl="1" indent="-362725" defTabSz="457200">
              <a:lnSpc>
                <a:spcPts val="5300"/>
              </a:lnSpc>
              <a:spcBef>
                <a:spcPts val="0"/>
              </a:spcBef>
              <a:buBlip>
                <a:blip r:embed="rId2"/>
              </a:buBlip>
              <a:defRPr sz="3533">
                <a:solidFill>
                  <a:srgbClr val="000000"/>
                </a:solidFill>
              </a:defRPr>
            </a:pPr>
            <a:r>
              <a:t>1643年10月正式颁布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565763"/>
            <a:ext cx="5709640" cy="8461696"/>
          </a:xfrm>
          <a:prstGeom prst="rect">
            <a:avLst/>
          </a:prstGeom>
        </p:spPr>
      </p:pic>
      <p:sp>
        <p:nvSpPr>
          <p:cNvPr id="181" name="汤若望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5233">
                <a:solidFill>
                  <a:srgbClr val="212121"/>
                </a:solidFill>
              </a:defRPr>
            </a:pPr>
            <a:r>
              <a:t>汤若望</a:t>
            </a:r>
          </a:p>
          <a:p>
            <a:pPr defTabSz="457200">
              <a:lnSpc>
                <a:spcPct val="120000"/>
              </a:lnSpc>
              <a:defRPr sz="3133">
                <a:solidFill>
                  <a:srgbClr val="212121"/>
                </a:solidFill>
              </a:defRPr>
            </a:pPr>
            <a:r>
              <a:t>Jean Adam Schall von Bell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212121"/>
                </a:solidFill>
              </a:defRPr>
            </a:pPr>
            <a:r>
              <a:t>1591-1666</a:t>
            </a:r>
          </a:p>
        </p:txBody>
      </p:sp>
      <p:sp>
        <p:nvSpPr>
          <p:cNvPr id="182" name="德国人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德国人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1622年来华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得清</a:t>
            </a:r>
            <a:r>
              <a:rPr>
                <a:solidFill>
                  <a:srgbClr val="FF0000"/>
                </a:solidFill>
              </a:rPr>
              <a:t>顺治</a:t>
            </a:r>
            <a:r>
              <a:t>皇帝赏识</a:t>
            </a:r>
            <a:endParaRPr sz="120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1644年4月24日李自成攻入北京，明朝灭亡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1644年4月24日李自成攻入北京，明朝灭亡</a:t>
            </a:r>
            <a:endParaRPr sz="2500"/>
          </a:p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汤若望守住历书、天文仪器，将新历献给清廷，改名《西洋新历法书》</a:t>
            </a:r>
            <a:endParaRPr sz="2500"/>
          </a:p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汤若望与顺治（1638-1661）关系密切，1656－1657年间，顺治造访汤住所24次之多，被赐为“通玄教师”</a:t>
            </a:r>
            <a:endParaRPr sz="2500"/>
          </a:p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1658年，被封为光禄大夫，一品官员</a:t>
            </a:r>
            <a:endParaRPr sz="2500"/>
          </a:p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汤乘机将原有的钦天监人员排斥出去</a:t>
            </a:r>
            <a:endParaRPr sz="2500"/>
          </a:p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1664年，杨光先反诉，汤若望受审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665年4月宣判，汤若望、李祖白等人被判凌迟处死，利类思、安文思、南怀仁被判充军。禁教。废除新历，恢复旧历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1665年4月宣判，汤若望、</a:t>
            </a:r>
            <a:r>
              <a:rPr>
                <a:solidFill>
                  <a:srgbClr val="FF2600"/>
                </a:solidFill>
              </a:rPr>
              <a:t>李祖白</a:t>
            </a:r>
            <a:r>
              <a:t>等人被判凌迟处死，利类思、安文思、南怀仁被判充军。禁教。废除新历，恢复旧历。</a:t>
            </a:r>
            <a:endParaRPr sz="2400"/>
          </a:p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宣判前出现彗星，宣判后发生地震。孝庄干预，汤获释。1666年病逝。</a:t>
            </a:r>
            <a:endParaRPr sz="2400"/>
          </a:p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杨光先为监正</a:t>
            </a:r>
            <a:endParaRPr sz="2400"/>
          </a:p>
          <a:p>
            <a:pPr marL="766678" lvl="1" indent="-296778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宁可使中国无好历法，不可使中国有西洋人。</a:t>
            </a:r>
            <a:endParaRPr sz="2400"/>
          </a:p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1667年，康熙14岁亲政</a:t>
            </a:r>
          </a:p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1668年，康熙15岁。</a:t>
            </a:r>
            <a:r>
              <a:rPr>
                <a:solidFill>
                  <a:srgbClr val="FF2600"/>
                </a:solidFill>
              </a:rPr>
              <a:t>南怀仁</a:t>
            </a:r>
            <a:r>
              <a:t>发现历书有误。</a:t>
            </a:r>
            <a:endParaRPr sz="2400"/>
          </a:p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1669年，康熙智擒鳌拜，解除杨光先，任命南怀仁为监副，恢复《时宪历》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49" y="516662"/>
            <a:ext cx="5741882" cy="8509796"/>
          </a:xfrm>
          <a:prstGeom prst="rect">
            <a:avLst/>
          </a:prstGeom>
        </p:spPr>
      </p:pic>
      <p:sp>
        <p:nvSpPr>
          <p:cNvPr id="189" name="南怀仁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5633">
                <a:solidFill>
                  <a:srgbClr val="212121"/>
                </a:solidFill>
              </a:defRPr>
            </a:pPr>
            <a:r>
              <a:t>南怀仁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Ferdinandus Verbiest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1623-1688</a:t>
            </a:r>
          </a:p>
        </p:txBody>
      </p:sp>
      <p:sp>
        <p:nvSpPr>
          <p:cNvPr id="190" name="比利时人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比利时人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1659年来华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得清</a:t>
            </a:r>
            <a:r>
              <a:rPr>
                <a:solidFill>
                  <a:srgbClr val="FF0000"/>
                </a:solidFill>
              </a:rPr>
              <a:t>康熙</a:t>
            </a:r>
            <a:r>
              <a:t>皇帝赏识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本讲要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本讲要目</a:t>
            </a:r>
          </a:p>
        </p:txBody>
      </p:sp>
      <p:sp>
        <p:nvSpPr>
          <p:cNvPr id="126" name="明末清初：西学东渐第一波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明末清初：西学东渐第一波</a:t>
            </a:r>
            <a:endParaRPr sz="31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洋务运动：西学东渐第二波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康熙对西方科学的迷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28684" indent="-428684" defTabSz="457200">
              <a:lnSpc>
                <a:spcPts val="6300"/>
              </a:lnSpc>
              <a:spcBef>
                <a:spcPts val="0"/>
              </a:spcBef>
              <a:buBlip>
                <a:blip r:embed="rId2"/>
              </a:buBlip>
              <a:defRPr sz="4366">
                <a:solidFill>
                  <a:srgbClr val="000000"/>
                </a:solidFill>
              </a:defRPr>
            </a:pPr>
            <a:r>
              <a:t>康熙对西方科学的迷恋</a:t>
            </a:r>
            <a:endParaRPr sz="21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1671年，由南怀仁讲授天文学和几何学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1674年，南绘制《坤舆全图》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1688年，南病逝，康熙赐御制碑文。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1689年，法国传教士张诚（Jean Francois Gerbillon, 1654-1708）参与中俄谈判，尼布楚条约。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张诚继续教康熙学习几何学、人体解剖学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1713－1721年，《律历渊源》，由〈历象考成〉、《律吕正义》、〈数理精蕴〉三部分组成</a:t>
            </a:r>
            <a:endParaRPr sz="1600"/>
          </a:p>
          <a:p>
            <a:pPr marL="865605" lvl="1" indent="-39570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1708－1717年，全国经纬度测量，《皇舆全图》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罗马教会发布“规矩”，批判耶稣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611" indent="-52761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罗马教会发布“规矩”，批判耶稣会</a:t>
            </a:r>
            <a:endParaRPr sz="1200"/>
          </a:p>
          <a:p>
            <a:pPr marL="527611" indent="-52761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1721年，康熙批示：“以后不必西洋人在中国行教，禁止可也，免得多事。”</a:t>
            </a:r>
            <a:endParaRPr sz="1200"/>
          </a:p>
          <a:p>
            <a:pPr marL="527611" indent="-52761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1723年，雍正下令将西方传教士逐出中国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西学东渐中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西学东渐中止</a:t>
            </a:r>
          </a:p>
        </p:txBody>
      </p:sp>
      <p:sp>
        <p:nvSpPr>
          <p:cNvPr id="197" name="乾隆五十八年（1793年），英国马戛尔尼来华要求通商和互派使节，被清朝回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乾隆五十八年（1793年），英国马戛尔尼来华要求通商和互派使节，被清朝回绝</a:t>
            </a:r>
            <a:endParaRPr sz="2500"/>
          </a:p>
          <a:p>
            <a:pPr marL="766678" lvl="1" indent="-296778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与天朝体制不合，断不可行</a:t>
            </a:r>
            <a:endParaRPr sz="2300"/>
          </a:p>
          <a:p>
            <a:pPr marL="766678" lvl="1" indent="-296778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天朝物产丰盈，无所不有，原不籍外夷货物以通有无</a:t>
            </a:r>
            <a:endParaRPr sz="2300"/>
          </a:p>
          <a:p>
            <a:pPr marL="766678" lvl="1" indent="-296778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天朝不宝远物，凡尔国奇巧之器，亦不视为珍异</a:t>
            </a:r>
            <a:endParaRPr sz="2300"/>
          </a:p>
          <a:p>
            <a:pPr marL="766678" lvl="1" indent="-296778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嗣后毋庸遣使远来，徒烦跋涉，但能倾心效顺，不必岁时来朝始称向化。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马戛尔尼《中国游记》写道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527611" indent="-52761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马戛尔尼《中国游记》写道</a:t>
            </a:r>
            <a:endParaRPr sz="1200"/>
          </a:p>
          <a:p>
            <a:pPr marL="931552" lvl="1" indent="-461652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余于袋中取小盒自来火，擦而燃之，彼见身内藏火，毫无伤害，大为惊异，余因知中国人民于机械学中未始无所优良，而于医学之外，科学及科学知识，则甚劣于他国。</a:t>
            </a:r>
            <a:endParaRPr sz="1200"/>
          </a:p>
          <a:p>
            <a:pPr marL="931552" lvl="1" indent="-461652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军队既未受军事教育，而所用军器，又不过刀枪矛矢之属，一旦不幸，洋兵长驱而来，此辈能抵挡否？</a:t>
            </a:r>
            <a:endParaRPr sz="1200"/>
          </a:p>
          <a:p>
            <a:pPr marL="527611" indent="-52761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1782年，《四库全书》，收入不少传教人传来的西学著作，分别归入经史子集四部</a:t>
            </a:r>
            <a:endParaRPr sz="1200"/>
          </a:p>
          <a:p>
            <a:pPr marL="931552" lvl="1" indent="-461652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节取其技能而禁传其学术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晚清：第二次西学东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晚清：第二次西学东渐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改良主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改良主义</a:t>
            </a:r>
          </a:p>
        </p:txBody>
      </p:sp>
      <p:sp>
        <p:nvSpPr>
          <p:cNvPr id="204" name="1840年鸦片战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64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</a:defRPr>
            </a:pPr>
            <a:r>
              <a:t>1840年鸦片战争</a:t>
            </a:r>
            <a:endParaRPr sz="2900"/>
          </a:p>
          <a:p>
            <a:pPr marL="346242" indent="-346242" defTabSz="457200">
              <a:lnSpc>
                <a:spcPts val="64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</a:defRPr>
            </a:pPr>
            <a:r>
              <a:t>1842年，林则徐（1785-1850）信中说：</a:t>
            </a:r>
            <a:endParaRPr sz="2900"/>
          </a:p>
          <a:p>
            <a:pPr marL="766678" lvl="1" indent="-296778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00">
                <a:solidFill>
                  <a:srgbClr val="000000"/>
                </a:solidFill>
              </a:defRPr>
            </a:pPr>
            <a:r>
              <a:t>彼之大炮远及十里以外，若我炮不能及彼，彼炮先已及我，是</a:t>
            </a:r>
            <a:r>
              <a:rPr>
                <a:solidFill>
                  <a:srgbClr val="FF0000"/>
                </a:solidFill>
              </a:rPr>
              <a:t>器不良也</a:t>
            </a:r>
            <a:r>
              <a:t>。彼之放炮如内地之放排炮，连声不断，我放一炮之后，须辗转移时再放一炮，是</a:t>
            </a:r>
            <a:r>
              <a:rPr>
                <a:solidFill>
                  <a:srgbClr val="FF0000"/>
                </a:solidFill>
              </a:rPr>
              <a:t>技不熟也</a:t>
            </a:r>
            <a:r>
              <a:t>。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魏源（1794-1857）《海国图志》（1844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31" indent="-494631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魏源（1794-1857）《海国图志》（1844）</a:t>
            </a:r>
          </a:p>
          <a:p>
            <a:pPr marL="915068" lvl="1" indent="-445168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是书何以作？曰：为以夷攻夷而作，为</a:t>
            </a:r>
            <a:r>
              <a:rPr>
                <a:solidFill>
                  <a:srgbClr val="FF0000"/>
                </a:solidFill>
              </a:rPr>
              <a:t>师夷之长技以制夷</a:t>
            </a:r>
            <a:r>
              <a:t>而作</a:t>
            </a:r>
          </a:p>
          <a:p>
            <a:pPr marL="915068" lvl="1" indent="-445168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夷之长技有三：一战舰，二火器，三养兵练兵之法</a:t>
            </a:r>
          </a:p>
          <a:p>
            <a:pPr marL="915068" lvl="1" indent="-445168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量天尺、千里镜、龙尾车、风锯、水锯、火轮机、火轮车、自来火，自转碓，千斤秤之属，凡有益民用者，皆可于此造之。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徐继畲（1795-1873）《瀛环志略》（1848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4953" indent="-464953" defTabSz="429768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9">
                <a:solidFill>
                  <a:srgbClr val="000000"/>
                </a:solidFill>
              </a:defRPr>
            </a:pPr>
            <a:r>
              <a:t>徐继畲（1795-1873）《瀛环志略》（1848）</a:t>
            </a:r>
          </a:p>
          <a:p>
            <a:pPr marL="581192" lvl="1" indent="-139486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20">
                <a:solidFill>
                  <a:srgbClr val="000000"/>
                </a:solidFill>
              </a:defRPr>
            </a:pPr>
            <a:r>
              <a:t>开眼看世界第一人</a:t>
            </a:r>
          </a:p>
          <a:p>
            <a:pPr marL="581192" lvl="1" indent="-139486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20">
                <a:solidFill>
                  <a:srgbClr val="000000"/>
                </a:solidFill>
              </a:defRPr>
            </a:pPr>
            <a:r>
              <a:t>1848年，华盛顿特区为华盛顿纪念塔奠基，并征集纪念物</a:t>
            </a:r>
          </a:p>
          <a:p>
            <a:pPr marL="581192" lvl="1" indent="-139486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20">
                <a:solidFill>
                  <a:srgbClr val="000000"/>
                </a:solidFill>
              </a:defRPr>
            </a:pPr>
            <a:r>
              <a:t>咸丰三年（1853年），浙江</a:t>
            </a:r>
            <a:r>
              <a:rPr u="sng">
                <a:solidFill>
                  <a:srgbClr val="0000EE"/>
                </a:solidFill>
                <a:hlinkClick r:id="rId3"/>
              </a:rPr>
              <a:t>宁波府</a:t>
            </a:r>
            <a:r>
              <a:t>向美国赠送了一块花岗岩石碑，安置于纪念塔第10层，用中文刻有徐书中赞美华盛顿总统的两段按语：</a:t>
            </a:r>
          </a:p>
          <a:p>
            <a:pPr marL="1069393" lvl="2" indent="-185981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20">
                <a:solidFill>
                  <a:srgbClr val="000000"/>
                </a:solidFill>
              </a:defRPr>
            </a:pPr>
            <a:r>
              <a:t>按华盛顿，异人也。起事勇于胜广，割据雄于曹刘，既已提三尺剑，开疆万里，乃不僭位号，不传子孙，而创为推举之法，几于天下为公，骎骎乎三代之遗意。其治国崇让善俗，不尚武功，亦迥与诸国异。余尝见其画像，气魄雄毅绝伦，呜呼，可不谓人杰矣哉。米利坚合众国以为国，幅员万里，不设王侯之号，不循世及之规，公器付之公论，创古今未有之局，一何奇也？泰西古今人物，能不以华盛顿为称首哉！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767ea5f9f92447d9b5c1c3b24c10e62b.jpeg" descr="767ea5f9f92447d9b5c1c3b24c10e62b.jpeg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727449"/>
            <a:ext cx="13004800" cy="82987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明末清初：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明末清初：</a:t>
            </a:r>
          </a:p>
          <a:p>
            <a:r>
              <a:t>西学东渐第一波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2c709b0357784b9ba4af881fd8dc4bd0.jpeg" descr="2c709b0357784b9ba4af881fd8dc4bd0.jpeg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2614140" y="0"/>
            <a:ext cx="7776519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洋务运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洋务运动</a:t>
            </a:r>
          </a:p>
        </p:txBody>
      </p:sp>
      <p:sp>
        <p:nvSpPr>
          <p:cNvPr id="217" name="1860－1995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8676" indent="-398676" defTabSz="425195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224">
                <a:solidFill>
                  <a:srgbClr val="000000"/>
                </a:solidFill>
              </a:defRPr>
            </a:pPr>
            <a:r>
              <a:t>1860－1995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练新军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购置洋枪洋炮，兵船战舰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兴办工厂、矿山，修铁路、电报，办学堂</a:t>
            </a:r>
            <a:endParaRPr sz="1116"/>
          </a:p>
          <a:p>
            <a:pPr marL="398676" indent="-398676" defTabSz="425195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224">
                <a:solidFill>
                  <a:srgbClr val="000000"/>
                </a:solidFill>
              </a:defRPr>
            </a:pPr>
            <a:r>
              <a:t>洋务派：张之洞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中学为内学，西学为外学，中学治身心，西学应世事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中国学术精微、纲常名教以及经世大法无不具备，但取西人制造之长补我不逮足矣。</a:t>
            </a:r>
            <a:endParaRPr sz="1116"/>
          </a:p>
          <a:p>
            <a:pPr marL="398676" indent="-398676" defTabSz="425195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224">
                <a:solidFill>
                  <a:srgbClr val="000000"/>
                </a:solidFill>
              </a:defRPr>
            </a:pPr>
            <a:r>
              <a:t>顽固派：倭仁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立国之道尚礼义不尚权谋，根本之图在人心不在技艺。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古今来未闻有侍术数而能起衰振弱者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如以天文算学必须讲习，博采旁求，必有精其术者，何必夷人，何必师事夷人？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官办工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0962" indent="-340962" defTabSz="429768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15">
                <a:solidFill>
                  <a:srgbClr val="000000"/>
                </a:solidFill>
              </a:defRPr>
            </a:pPr>
            <a:r>
              <a:t>官办工厂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1861安庆军械厂、1867江南制造局、1865金陵制造局、1866福州船政局、1867天津机器局、1890湖北枪炮厂</a:t>
            </a:r>
            <a:endParaRPr sz="1786"/>
          </a:p>
          <a:p>
            <a:pPr marL="340962" indent="-340962" defTabSz="429768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15">
                <a:solidFill>
                  <a:srgbClr val="000000"/>
                </a:solidFill>
              </a:defRPr>
            </a:pPr>
            <a:r>
              <a:t>官督商办企业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1872轮船招商局、1875基隆煤矿、1877开平矿务局、1880天津电报局、1881漠河金矿、1882上海织布局、1890汉阳铁厂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1880年，唐山－胥各庄11公里铁路</a:t>
            </a:r>
            <a:endParaRPr sz="1786"/>
          </a:p>
          <a:p>
            <a:pPr marL="340962" indent="-340962" defTabSz="429768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15">
                <a:solidFill>
                  <a:srgbClr val="000000"/>
                </a:solidFill>
              </a:defRPr>
            </a:pPr>
            <a:r>
              <a:t>军备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1884年建成南洋舰队（17艘）、北洋舰队（15艘）、粤洋舰队（11艘）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1883－1884中法战争，粤洋舰队全军覆没，南洋舰队受重创</a:t>
            </a:r>
            <a:endParaRPr sz="1786"/>
          </a:p>
          <a:p>
            <a:pPr marL="751679" lvl="1" indent="-309973" defTabSz="429768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164">
                <a:solidFill>
                  <a:srgbClr val="000000"/>
                </a:solidFill>
              </a:defRPr>
            </a:pPr>
            <a:r>
              <a:t>1895年甲午海战，北洋舰队全军覆没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1862年，设立同文馆，美国传教士丁韪良（William A. P. Martin, 1872-1916）主持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28684" indent="-428684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1862年，设立同文馆，美国传教士丁韪良（William A. P. Martin, 1872-1916）主持</a:t>
            </a:r>
            <a:endParaRPr sz="2000"/>
          </a:p>
          <a:p>
            <a:pPr marL="428684" indent="-428684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266">
                <a:solidFill>
                  <a:srgbClr val="000000"/>
                </a:solidFill>
              </a:defRPr>
            </a:pPr>
            <a:r>
              <a:t>1866年在同文馆增加天文算学馆，李善兰（1811－1882）为总教席，与英国人伟烈亚力(Alexander Wylie, 1815-1887)合作译书</a:t>
            </a:r>
            <a:endParaRPr sz="20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《几何原本》后9卷，赫舍尔《谈天》18卷，《代数学》13卷，《代微积拾级》18卷，《重学》20卷，《植物学》8卷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创造“代数”、“微分”、“积分”等术语，但未使用阿拉伯数字以及拉丁字母（用天干地支加天地人物共26个）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3" y="1365264"/>
            <a:ext cx="5660042" cy="702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971" y="1365264"/>
            <a:ext cx="5488526" cy="7023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2" y="526133"/>
            <a:ext cx="11576556" cy="8701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24" y="-1"/>
            <a:ext cx="5597178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8" y="-1"/>
            <a:ext cx="605396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1868年江南制造局设译书馆，英国人傅兰雅(John Fryer, 1839-1928)主持。徐寿（1818－1884）、华蘅芳（1833－1902）与傅兰雅合作译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58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1868年江南制造局设译书馆，英国人傅兰雅(John Fryer, 1839-1928)主持。徐寿（1818－1884）、华蘅芳（1833－1902）与傅兰雅合作译书</a:t>
            </a:r>
            <a:endParaRPr sz="2400"/>
          </a:p>
          <a:p>
            <a:pPr marL="931552" lvl="1" indent="-461652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赖尔的《地学浅释》，《决疑数学》</a:t>
            </a:r>
            <a:endParaRPr sz="1300"/>
          </a:p>
          <a:p>
            <a:pPr marL="931552" lvl="1" indent="-461652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徐寿编译13种，《化学鉴原》具有教科书性质，首创西文第一音节造新字的原则：钠、锰、镍、钴、锌、钙、镁等元素的汉字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6" y="1289050"/>
            <a:ext cx="4826001" cy="717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90" y="1320863"/>
            <a:ext cx="5229320" cy="7111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傅兰雅与徐寿创办格致书院、中文期刊《格致汇编》，被称为“传科学之教的传教士”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46242" indent="-346242" defTabSz="457200">
              <a:lnSpc>
                <a:spcPts val="7300"/>
              </a:lnSpc>
              <a:spcBef>
                <a:spcPts val="0"/>
              </a:spcBef>
              <a:buBlip>
                <a:blip r:embed="rId2"/>
              </a:buBlip>
              <a:defRPr sz="5200">
                <a:solidFill>
                  <a:srgbClr val="000000"/>
                </a:solidFill>
              </a:defRPr>
            </a:pPr>
            <a:r>
              <a:t>傅兰雅与徐寿创办格致书院、中文期刊《格致汇编》，被称为“传科学之教的传教士”。</a:t>
            </a:r>
            <a:endParaRPr sz="3600"/>
          </a:p>
          <a:p>
            <a:pPr marL="931552" lvl="1" indent="-46165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000000"/>
                </a:solidFill>
              </a:defRPr>
            </a:pPr>
            <a:r>
              <a:t>引进采煤、火车铁路、造船、炼铁炼钢、纺织机械、电报电话、石印术</a:t>
            </a:r>
            <a:endParaRPr sz="1600"/>
          </a:p>
          <a:p>
            <a:pPr marL="931552" lvl="1" indent="-46165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000000"/>
                </a:solidFill>
              </a:defRPr>
            </a:pPr>
            <a:r>
              <a:t>玻璃、冰块、啤酒、汽水、纽扣、针、火柴、水泥、电灯</a:t>
            </a:r>
            <a:endParaRPr sz="1600"/>
          </a:p>
          <a:p>
            <a:pPr marL="931552" lvl="1" indent="-46165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000000"/>
                </a:solidFill>
              </a:defRPr>
            </a:pPr>
            <a:r>
              <a:t>制糖、打米、磨面、榨油等农产品加工机械</a:t>
            </a:r>
            <a:endParaRPr sz="1600"/>
          </a:p>
          <a:p>
            <a:pPr marL="931552" lvl="1" indent="-461652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000000"/>
                </a:solidFill>
              </a:defRPr>
            </a:pPr>
            <a:r>
              <a:t>统一科学术语和名词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耶稣会传教士来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耶稣会传教士来华</a:t>
            </a:r>
          </a:p>
        </p:txBody>
      </p:sp>
      <p:sp>
        <p:nvSpPr>
          <p:cNvPr id="131" name="宗教改革：1517年路德发布论纲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宗教改革：1517年路德发布论纲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天主教会内部的改革：1540年罗耀拉（Ignatius Loyola, 1491-1556)创立耶稣会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16－18世纪，罗马教皇派遣耶稣会士到中国传教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自咸丰三年（1853）至宣统三年（1911）近60年间，共468部西方科学著作被译成中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ts val="6300"/>
              </a:lnSpc>
              <a:spcBef>
                <a:spcPts val="0"/>
              </a:spcBef>
              <a:buBlip>
                <a:blip r:embed="rId2"/>
              </a:buBlip>
              <a:defRPr sz="4400">
                <a:solidFill>
                  <a:srgbClr val="000000"/>
                </a:solidFill>
              </a:defRPr>
            </a:pPr>
            <a:r>
              <a:t>自咸丰三年（1853）至宣统三年（1911）近60年间，共468部西方科学著作被译成中文</a:t>
            </a:r>
            <a:endParaRPr sz="28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总论及杂著44部</a:t>
            </a:r>
            <a:endParaRPr sz="26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天文气象12部</a:t>
            </a:r>
            <a:endParaRPr sz="26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数学164部</a:t>
            </a:r>
            <a:endParaRPr sz="26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理化98部</a:t>
            </a:r>
            <a:endParaRPr sz="26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博物92部</a:t>
            </a:r>
            <a:endParaRPr sz="2600"/>
          </a:p>
          <a:p>
            <a:pPr marL="766678" lvl="1" indent="-29677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地理58部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派留学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派留学生</a:t>
            </a:r>
          </a:p>
        </p:txBody>
      </p:sp>
      <p:sp>
        <p:nvSpPr>
          <p:cNvPr id="243" name="容闳（1828－1912），1847年被传教士带往美国，考入耶鲁大学，1854年毕业回国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98676" indent="-398676" defTabSz="425195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224">
                <a:solidFill>
                  <a:srgbClr val="000000"/>
                </a:solidFill>
              </a:defRPr>
            </a:pPr>
            <a:r>
              <a:t>容闳（1828－1912），1847年被传教士带往美国，考入耶鲁大学，1854年毕业回国。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以西方之学术，灌输于中国，使中国日趋于文明富强之境。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1863年受聘曾国藩的安庆军械所</a:t>
            </a:r>
            <a:endParaRPr sz="1116"/>
          </a:p>
          <a:p>
            <a:pPr marL="398676" indent="-398676" defTabSz="425195">
              <a:lnSpc>
                <a:spcPts val="4800"/>
              </a:lnSpc>
              <a:spcBef>
                <a:spcPts val="0"/>
              </a:spcBef>
              <a:buBlip>
                <a:blip r:embed="rId2"/>
              </a:buBlip>
              <a:defRPr sz="3224">
                <a:solidFill>
                  <a:srgbClr val="000000"/>
                </a:solidFill>
              </a:defRPr>
            </a:pPr>
            <a:r>
              <a:t>1871年，清廷批准少年留美计划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12－15岁，分4批，每批30人，共120人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选人困难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詹天佑。出洋自愿书：</a:t>
            </a:r>
            <a:endParaRPr sz="1116"/>
          </a:p>
          <a:p>
            <a:pPr marL="774341" lvl="1" indent="-337334" defTabSz="425195">
              <a:lnSpc>
                <a:spcPts val="4200"/>
              </a:lnSpc>
              <a:spcBef>
                <a:spcPts val="0"/>
              </a:spcBef>
              <a:buBlip>
                <a:blip r:embed="rId2"/>
              </a:buBlip>
              <a:defRPr sz="2727">
                <a:solidFill>
                  <a:srgbClr val="000000"/>
                </a:solidFill>
              </a:defRPr>
            </a:pPr>
            <a:r>
              <a:t>“具结人詹兴洪（詹父）今与具结事，兹有子天佑情愿送赴宪局带往花旗国肄业，学习机艺。回来之日，听从中国差遣，不得在外国逗留生理。倘有疾病生死，各安天命。此结是实。童男，詹天佑，年十二岁，身中面白，徽州府婺源县人氏，曾祖文贤，祖世鸾，父兴洪。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92897" y="0"/>
            <a:ext cx="6819006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51200" y="0"/>
            <a:ext cx="65024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2674" y="0"/>
            <a:ext cx="6659452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49" y="652060"/>
            <a:ext cx="5701452" cy="8449480"/>
          </a:xfrm>
          <a:prstGeom prst="rect">
            <a:avLst/>
          </a:prstGeom>
        </p:spPr>
      </p:pic>
      <p:sp>
        <p:nvSpPr>
          <p:cNvPr id="134" name="沙勿略…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294054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沙勿略</a:t>
            </a:r>
          </a:p>
          <a:p>
            <a:pPr defTabSz="457200">
              <a:lnSpc>
                <a:spcPts val="8500"/>
              </a:lnSpc>
              <a:defRPr sz="3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St. Francois Xavier</a:t>
            </a:r>
          </a:p>
          <a:p>
            <a:pPr defTabSz="457200">
              <a:lnSpc>
                <a:spcPts val="8500"/>
              </a:lnSpc>
              <a:defRPr sz="3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1506-1552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35" name="1541年东航到印度西部城市果阿…"/>
          <p:cNvSpPr txBox="1">
            <a:spLocks noGrp="1"/>
          </p:cNvSpPr>
          <p:nvPr>
            <p:ph type="body" sz="quarter" idx="1"/>
          </p:nvPr>
        </p:nvSpPr>
        <p:spPr>
          <a:xfrm>
            <a:off x="965200" y="4832151"/>
            <a:ext cx="5600700" cy="3549849"/>
          </a:xfrm>
          <a:prstGeom prst="rect">
            <a:avLst/>
          </a:prstGeom>
        </p:spPr>
        <p:txBody>
          <a:bodyPr/>
          <a:lstStyle/>
          <a:p>
            <a:pPr lvl="1" defTabSz="443484">
              <a:lnSpc>
                <a:spcPct val="120000"/>
              </a:lnSpc>
              <a:defRPr sz="3104">
                <a:solidFill>
                  <a:srgbClr val="000000"/>
                </a:solidFill>
              </a:defRPr>
            </a:pPr>
            <a:r>
              <a:t>1541年东航到印度西部城市果阿</a:t>
            </a:r>
            <a:endParaRPr sz="1164"/>
          </a:p>
          <a:p>
            <a:pPr lvl="1" defTabSz="443484">
              <a:lnSpc>
                <a:spcPct val="120000"/>
              </a:lnSpc>
              <a:defRPr sz="3104">
                <a:solidFill>
                  <a:srgbClr val="000000"/>
                </a:solidFill>
              </a:defRPr>
            </a:pPr>
            <a:r>
              <a:t>1549年到达日本，传教困难</a:t>
            </a:r>
            <a:endParaRPr sz="1164"/>
          </a:p>
          <a:p>
            <a:pPr lvl="1" defTabSz="443484">
              <a:lnSpc>
                <a:spcPct val="120000"/>
              </a:lnSpc>
              <a:defRPr sz="3104">
                <a:solidFill>
                  <a:srgbClr val="000000"/>
                </a:solidFill>
              </a:defRPr>
            </a:pPr>
            <a:r>
              <a:t>1552年8月（明嘉靖三十一年）到达广东台山县的上川岛</a:t>
            </a:r>
            <a:endParaRPr sz="1164"/>
          </a:p>
          <a:p>
            <a:pPr lvl="1" defTabSz="443484">
              <a:lnSpc>
                <a:spcPct val="120000"/>
              </a:lnSpc>
              <a:defRPr sz="3104">
                <a:solidFill>
                  <a:srgbClr val="000000"/>
                </a:solidFill>
              </a:defRPr>
            </a:pPr>
            <a:r>
              <a:t>无法登陆，12月2日去世</a:t>
            </a:r>
          </a:p>
          <a:p>
            <a:pPr lvl="1" defTabSz="443484">
              <a:lnSpc>
                <a:spcPct val="120000"/>
              </a:lnSpc>
              <a:defRPr sz="3104">
                <a:solidFill>
                  <a:srgbClr val="000000"/>
                </a:solidFill>
              </a:defRPr>
            </a:pPr>
            <a:r>
              <a:t>“磐石，磐石，何时能开”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7423"/>
            <a:ext cx="13004800" cy="91387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第一批未招满30人，到香港续招成功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第一批未招满30人，到香港续招成功。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1872年8月11日，第一批由上海启航去美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先学英语，半月集中学习五经及清代法律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部分考入耶鲁大学，大部进入机械、矿冶、造船等专科院校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1881年清廷决定撤回全部留学生。美方挽留未成。94名撤回，除詹天佑、欧阳赓两人大学毕业，其余均未完成学业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回国学童用非所学</a:t>
            </a:r>
            <a:endParaRPr sz="1900"/>
          </a:p>
          <a:p>
            <a:pPr marL="428684" indent="-428684" defTabSz="457200">
              <a:lnSpc>
                <a:spcPts val="6000"/>
              </a:lnSpc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福州船政学堂的留欧学生</a:t>
            </a:r>
            <a:endParaRPr sz="1900"/>
          </a:p>
          <a:p>
            <a:pPr marL="832625" lvl="1" indent="-362725" defTabSz="457200">
              <a:lnSpc>
                <a:spcPts val="5400"/>
              </a:lnSpc>
              <a:spcBef>
                <a:spcPts val="0"/>
              </a:spcBef>
              <a:buBlip>
                <a:blip r:embed="rId2"/>
              </a:buBlip>
              <a:defRPr sz="3633">
                <a:solidFill>
                  <a:srgbClr val="000000"/>
                </a:solidFill>
              </a:defRPr>
            </a:pPr>
            <a:r>
              <a:t>1877－1886，3批80名前往英、法，学习驾驶、造船和开矿。严复就在其中。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1894年甲午战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12188" indent="-412188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1894年甲午战争</a:t>
            </a:r>
            <a:endParaRPr sz="1900"/>
          </a:p>
          <a:p>
            <a:pPr marL="412188" indent="-412188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1898年戊戌变法</a:t>
            </a:r>
            <a:endParaRPr sz="1900"/>
          </a:p>
          <a:p>
            <a:pPr marL="412188" indent="-412188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军事技术、科技知识－－政治制度和教育制度</a:t>
            </a:r>
            <a:endParaRPr sz="1900"/>
          </a:p>
          <a:p>
            <a:pPr marL="412188" indent="-412188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1889年，上海格致书院考题</a:t>
            </a:r>
            <a:endParaRPr sz="1900"/>
          </a:p>
          <a:p>
            <a:pPr marL="865605" lvl="1" indent="-395705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西学格致始于希腊之阿庐力士托尔德，至英人贝根出，尽变其说，其说始精。达尔、施本思二家书行，其学益备，能详其源流欤？</a:t>
            </a:r>
            <a:endParaRPr sz="1400"/>
          </a:p>
          <a:p>
            <a:pPr marL="865605" lvl="1" indent="-395705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第一答卷：达尔精地理，著书极多，大半以化学为最</a:t>
            </a:r>
            <a:endParaRPr sz="1400"/>
          </a:p>
          <a:p>
            <a:pPr marL="865605" lvl="1" indent="-395705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第三答卷：其学以格致为大宗，格致中又以化学为大宗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1895－98年严复译《天演论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83834" indent="-383834" defTabSz="443484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95">
                <a:solidFill>
                  <a:srgbClr val="000000"/>
                </a:solidFill>
              </a:defRPr>
            </a:pPr>
            <a:r>
              <a:t>1895－98年严复译《天演论》</a:t>
            </a:r>
            <a:endParaRPr sz="1455"/>
          </a:p>
          <a:p>
            <a:pPr marL="775668" lvl="1" indent="-319865" defTabSz="443484">
              <a:lnSpc>
                <a:spcPts val="43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物竞天择、适者生存</a:t>
            </a:r>
            <a:endParaRPr sz="1455"/>
          </a:p>
          <a:p>
            <a:pPr marL="775668" lvl="1" indent="-319865" defTabSz="443484">
              <a:lnSpc>
                <a:spcPts val="43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西学格致救亡</a:t>
            </a:r>
            <a:endParaRPr sz="1455"/>
          </a:p>
          <a:p>
            <a:pPr marL="383834" indent="-383834" defTabSz="443484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95">
                <a:solidFill>
                  <a:srgbClr val="000000"/>
                </a:solidFill>
              </a:defRPr>
            </a:pPr>
            <a:r>
              <a:t>1901年，清廷废除八股，改试策论</a:t>
            </a:r>
            <a:endParaRPr sz="1455"/>
          </a:p>
          <a:p>
            <a:pPr marL="383834" indent="-383834" defTabSz="443484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95">
                <a:solidFill>
                  <a:srgbClr val="000000"/>
                </a:solidFill>
              </a:defRPr>
            </a:pPr>
            <a:r>
              <a:t>1904年，颁布《奏定学堂章程》</a:t>
            </a:r>
            <a:endParaRPr sz="1455"/>
          </a:p>
          <a:p>
            <a:pPr marL="775668" lvl="1" indent="-319865" defTabSz="443484">
              <a:lnSpc>
                <a:spcPts val="43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第一段，初级教育，分蒙养院4年、初小5年、高小4年，算术、格致为主课</a:t>
            </a:r>
            <a:endParaRPr sz="1455"/>
          </a:p>
          <a:p>
            <a:pPr marL="775668" lvl="1" indent="-319865" defTabSz="443484">
              <a:lnSpc>
                <a:spcPts val="43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第二段，中等教育，中学一级5年，设有算学、地理、博物、理化</a:t>
            </a:r>
            <a:endParaRPr sz="1455"/>
          </a:p>
          <a:p>
            <a:pPr marL="775668" lvl="1" indent="-319865" defTabSz="443484">
              <a:lnSpc>
                <a:spcPts val="43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第三段，高等教育，高等学堂或大学预科3年，分科大学堂3－4年（包括医科、格致科、农科、工科），通儒院5年。格致科分算学、星学、物理学、化学、动植物学、地质学六门；工科分土木工学、机器工学、造船学、造兵器学、电气工学、建筑学、应用化学、火药学、采矿及冶金学九门</a:t>
            </a:r>
            <a:endParaRPr sz="1455"/>
          </a:p>
          <a:p>
            <a:pPr marL="383834" indent="-383834" defTabSz="443484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95">
                <a:solidFill>
                  <a:srgbClr val="000000"/>
                </a:solidFill>
              </a:defRPr>
            </a:pPr>
            <a:r>
              <a:t>1905年9月，正式废除科举制度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从日本转译西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652" indent="-461652" defTabSz="457200">
              <a:lnSpc>
                <a:spcPts val="6700"/>
              </a:lnSpc>
              <a:spcBef>
                <a:spcPts val="0"/>
              </a:spcBef>
              <a:buBlip>
                <a:blip r:embed="rId2"/>
              </a:buBlip>
              <a:defRPr sz="4733">
                <a:solidFill>
                  <a:srgbClr val="000000"/>
                </a:solidFill>
              </a:defRPr>
            </a:pPr>
            <a:r>
              <a:t>从日本转译西学</a:t>
            </a:r>
            <a:endParaRPr sz="2200"/>
          </a:p>
          <a:p>
            <a:pPr marL="865605" lvl="1" indent="-395705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以当时的力量翻译西学书籍已供不应求，学习日本可收速效</a:t>
            </a:r>
            <a:endParaRPr sz="1700"/>
          </a:p>
          <a:p>
            <a:pPr marL="865605" lvl="1" indent="-395705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1900－1901《亚泉学报》</a:t>
            </a:r>
            <a:endParaRPr sz="1700"/>
          </a:p>
          <a:p>
            <a:pPr marL="865605" lvl="1" indent="-395705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1902－1911翻译日本教科书，化学教科书83种</a:t>
            </a:r>
            <a:endParaRPr sz="1700"/>
          </a:p>
          <a:p>
            <a:pPr marL="865605" lvl="1" indent="-395705" defTabSz="457200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1908年《东中大辞典》，1600余页。自然、科学、技术、物理学、物理化学、分析化学、原子、分子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从“格致”到“科学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611" indent="-527611" defTabSz="457200">
              <a:lnSpc>
                <a:spcPts val="6800"/>
              </a:lnSpc>
              <a:spcBef>
                <a:spcPts val="0"/>
              </a:spcBef>
              <a:buBlip>
                <a:blip r:embed="rId2"/>
              </a:buBlip>
              <a:defRPr sz="4766">
                <a:solidFill>
                  <a:srgbClr val="000000"/>
                </a:solidFill>
              </a:defRPr>
            </a:pPr>
            <a:r>
              <a:t>从“格致”到“科学”</a:t>
            </a:r>
            <a:endParaRPr sz="1700"/>
          </a:p>
          <a:p>
            <a:pPr marL="931552" lvl="1" indent="-461652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000000"/>
                </a:solidFill>
              </a:defRPr>
            </a:pPr>
            <a:r>
              <a:t>格物穷理之学、格致、格物、格致学、格物学、格致之学（徐光启）</a:t>
            </a:r>
            <a:endParaRPr sz="1400"/>
          </a:p>
          <a:p>
            <a:pPr marL="931552" lvl="1" indent="-461652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000000"/>
                </a:solidFill>
              </a:defRPr>
            </a:pPr>
            <a:r>
              <a:t>西学格致（严复）</a:t>
            </a:r>
            <a:endParaRPr sz="1400"/>
          </a:p>
          <a:p>
            <a:pPr marL="931552" lvl="1" indent="-461652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000000"/>
                </a:solidFill>
              </a:defRPr>
            </a:pPr>
            <a:r>
              <a:t>1897年，康有为《日本书目志》出现“科学”</a:t>
            </a:r>
            <a:endParaRPr sz="1400"/>
          </a:p>
          <a:p>
            <a:pPr marL="1335505" lvl="2" indent="-395705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00">
                <a:solidFill>
                  <a:srgbClr val="000000"/>
                </a:solidFill>
              </a:defRPr>
            </a:pPr>
            <a:r>
              <a:t>1874年，西周时懋把法文science译成“科学”</a:t>
            </a:r>
            <a:endParaRPr sz="1400"/>
          </a:p>
          <a:p>
            <a:pPr marL="931552" lvl="1" indent="-461652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000000"/>
                </a:solidFill>
              </a:defRPr>
            </a:pPr>
            <a:r>
              <a:t>1912年，蔡元培通令全国取消“格致科”</a:t>
            </a:r>
            <a:endParaRPr sz="1400"/>
          </a:p>
          <a:p>
            <a:pPr marL="931552" lvl="1" indent="-461652" defTabSz="457200">
              <a:lnSpc>
                <a:spcPts val="57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000000"/>
                </a:solidFill>
              </a:defRPr>
            </a:pPr>
            <a:r>
              <a:t>1915年，留美学生创办《科学》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7359" y="-1"/>
            <a:ext cx="6990082" cy="97536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思考题"/>
          <p:cNvSpPr txBox="1">
            <a:spLocks noGrp="1"/>
          </p:cNvSpPr>
          <p:nvPr>
            <p:ph type="title"/>
          </p:nvPr>
        </p:nvSpPr>
        <p:spPr>
          <a:xfrm>
            <a:off x="1270000" y="711200"/>
            <a:ext cx="10464800" cy="2108200"/>
          </a:xfrm>
          <a:prstGeom prst="rect">
            <a:avLst/>
          </a:prstGeom>
        </p:spPr>
        <p:txBody>
          <a:bodyPr/>
          <a:lstStyle/>
          <a:p>
            <a:r>
              <a:t>思考题</a:t>
            </a:r>
          </a:p>
        </p:txBody>
      </p:sp>
      <p:sp>
        <p:nvSpPr>
          <p:cNvPr id="274" name="为什么西学东渐第一波以失败告终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652" indent="-461652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为什么西学东渐第一波以失败告终？</a:t>
            </a:r>
            <a:endParaRPr sz="1500"/>
          </a:p>
          <a:p>
            <a:pPr marL="461652" indent="-461652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为什么明显先进的西方天文学并不能顺利被中国最高统治者采纳？</a:t>
            </a:r>
            <a:endParaRPr sz="1500"/>
          </a:p>
          <a:p>
            <a:pPr marL="461652" indent="-461652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为什么从19世纪中叶以来中国人才开始认真学习西方的科学？</a:t>
            </a:r>
            <a:endParaRPr sz="1500"/>
          </a:p>
          <a:p>
            <a:pPr marL="461652" indent="-461652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pPr>
            <a:r>
              <a:t>20世纪中国科学的发展道路有些什么经验和教训？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考试说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考试说明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考试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考试方式</a:t>
            </a:r>
          </a:p>
        </p:txBody>
      </p:sp>
      <p:sp>
        <p:nvSpPr>
          <p:cNvPr id="279" name="开卷但要独自答题（禁止使用互联网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开卷但要独自答题（禁止使用互联网）</a:t>
            </a:r>
          </a:p>
          <a:p>
            <a:pPr>
              <a:buBlip>
                <a:blip r:embed="rId2"/>
              </a:buBlip>
            </a:pPr>
            <a:r>
              <a:t>共5个题目（每题20分），均取自每讲结尾的思考题（纳入平时作业的不再进入期末考试）</a:t>
            </a:r>
          </a:p>
          <a:p>
            <a:pPr>
              <a:buBlip>
                <a:blip r:embed="rId2"/>
              </a:buBlip>
            </a:pPr>
            <a:r>
              <a:t>可以每个题都试做一下，至少可以知道如何尽快找到参考材料</a:t>
            </a:r>
          </a:p>
          <a:p>
            <a:pPr>
              <a:buBlip>
                <a:blip r:embed="rId2"/>
              </a:buBlip>
            </a:pPr>
            <a:r>
              <a:t>荷塘雨课堂有每讲的回放，可以参考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截屏2020-12-09 17.04.55.png" descr="截屏2020-12-09 17.04.5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" y="908050"/>
            <a:ext cx="12915900" cy="789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耶稣会传教士来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耶稣会传教士来华</a:t>
            </a:r>
          </a:p>
        </p:txBody>
      </p:sp>
      <p:sp>
        <p:nvSpPr>
          <p:cNvPr id="140" name="中国历史悠久、文化高度发达，必须派学识高深、擅长著述、通晓汉语的耶稣会士来传教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7020" indent="-397020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10">
                <a:solidFill>
                  <a:srgbClr val="000000"/>
                </a:solidFill>
              </a:defRPr>
            </a:pPr>
            <a:r>
              <a:t>中国历史悠久、文化高度发达，必须派学识高深、擅长著述、通晓汉语的耶稣会士来传教</a:t>
            </a:r>
            <a:endParaRPr sz="1032"/>
          </a:p>
          <a:p>
            <a:pPr marL="397020" indent="-397020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10">
                <a:solidFill>
                  <a:srgbClr val="000000"/>
                </a:solidFill>
              </a:defRPr>
            </a:pPr>
            <a:r>
              <a:t>1579年7月，意大利人罗明坚（Michele Ruggieri, 1543-1607）到达澳门，1583年进入肇庆长住，扮成番僧</a:t>
            </a:r>
            <a:endParaRPr sz="1032"/>
          </a:p>
          <a:p>
            <a:pPr marL="397020" indent="-397020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10"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利玛窦</a:t>
            </a:r>
            <a:r>
              <a:t>（Matthoeus Ricci, 1552-1610），意大利人，1583年来华，得明</a:t>
            </a:r>
            <a:r>
              <a:rPr>
                <a:solidFill>
                  <a:srgbClr val="FF0000"/>
                </a:solidFill>
              </a:rPr>
              <a:t>万历</a:t>
            </a:r>
            <a:r>
              <a:t>皇帝赏识</a:t>
            </a:r>
            <a:endParaRPr sz="1032"/>
          </a:p>
          <a:p>
            <a:pPr marL="397020" indent="-397020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10"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汤若望</a:t>
            </a:r>
            <a:r>
              <a:t>（Jean Adam Schall von Bell, 1591-1666），德国人，1622年来华，得清</a:t>
            </a:r>
            <a:r>
              <a:rPr>
                <a:solidFill>
                  <a:srgbClr val="FF0000"/>
                </a:solidFill>
              </a:rPr>
              <a:t>顺治</a:t>
            </a:r>
            <a:r>
              <a:t>皇帝赏识</a:t>
            </a:r>
            <a:endParaRPr sz="1032"/>
          </a:p>
          <a:p>
            <a:pPr marL="397020" indent="-397020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10"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南怀仁</a:t>
            </a:r>
            <a:r>
              <a:t>（Ferdinandus Verbiest, 1623-1688），比利时人，1659年来华，得清</a:t>
            </a:r>
            <a:r>
              <a:rPr>
                <a:solidFill>
                  <a:srgbClr val="FF0000"/>
                </a:solidFill>
              </a:rPr>
              <a:t>康熙</a:t>
            </a:r>
            <a:r>
              <a:t>皇帝赏识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49" y="1357283"/>
            <a:ext cx="4787901" cy="7086601"/>
          </a:xfrm>
          <a:prstGeom prst="rect">
            <a:avLst/>
          </a:prstGeom>
        </p:spPr>
      </p:pic>
      <p:sp>
        <p:nvSpPr>
          <p:cNvPr id="143" name="利玛窦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5533">
                <a:solidFill>
                  <a:srgbClr val="000000"/>
                </a:solidFill>
              </a:defRPr>
            </a:pPr>
            <a:r>
              <a:t>利玛窦</a:t>
            </a:r>
            <a:endParaRPr>
              <a:solidFill>
                <a:srgbClr val="FF0000"/>
              </a:solidFill>
            </a:endParaRP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Matthoeus Ricci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1552-1610</a:t>
            </a:r>
          </a:p>
        </p:txBody>
      </p:sp>
      <p:sp>
        <p:nvSpPr>
          <p:cNvPr id="144" name="意大利人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意大利人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1583年来华</a:t>
            </a:r>
          </a:p>
          <a:p>
            <a:pPr defTabSz="457200">
              <a:lnSpc>
                <a:spcPct val="120000"/>
              </a:lnSpc>
              <a:defRPr sz="3733">
                <a:solidFill>
                  <a:srgbClr val="000000"/>
                </a:solidFill>
              </a:defRPr>
            </a:pPr>
            <a:r>
              <a:t>得明</a:t>
            </a:r>
            <a:r>
              <a:rPr>
                <a:solidFill>
                  <a:srgbClr val="FF0000"/>
                </a:solidFill>
              </a:rPr>
              <a:t>万历</a:t>
            </a:r>
            <a:r>
              <a:t>皇帝赏识</a:t>
            </a:r>
            <a:endParaRPr sz="120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Office PowerPoint</Application>
  <PresentationFormat>自定义</PresentationFormat>
  <Paragraphs>264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6" baseType="lpstr">
      <vt:lpstr>Helvetica Neue</vt:lpstr>
      <vt:lpstr>Times Roman</vt:lpstr>
      <vt:lpstr>华文楷体</vt:lpstr>
      <vt:lpstr>STZhongsong</vt:lpstr>
      <vt:lpstr>Papyrus</vt:lpstr>
      <vt:lpstr>Times New Roman</vt:lpstr>
      <vt:lpstr>Parchment</vt:lpstr>
      <vt:lpstr>科学通史第14讲  西学东渐与中国现代科学</vt:lpstr>
      <vt:lpstr>PowerPoint 演示文稿</vt:lpstr>
      <vt:lpstr>本讲要目</vt:lpstr>
      <vt:lpstr>明末清初： 西学东渐第一波</vt:lpstr>
      <vt:lpstr>耶稣会传教士来华</vt:lpstr>
      <vt:lpstr>沙勿略 St. Francois Xavier 1506-1552 </vt:lpstr>
      <vt:lpstr>PowerPoint 演示文稿</vt:lpstr>
      <vt:lpstr>耶稣会传教士来华</vt:lpstr>
      <vt:lpstr>利玛窦 Matthoeus Ricci 1552-1610</vt:lpstr>
      <vt:lpstr>PowerPoint 演示文稿</vt:lpstr>
      <vt:lpstr>利玛窦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汤若望 Jean Adam Schall von Bell 1591-1666</vt:lpstr>
      <vt:lpstr>PowerPoint 演示文稿</vt:lpstr>
      <vt:lpstr>PowerPoint 演示文稿</vt:lpstr>
      <vt:lpstr>南怀仁 Ferdinandus Verbiest 1623-1688</vt:lpstr>
      <vt:lpstr>PowerPoint 演示文稿</vt:lpstr>
      <vt:lpstr>PowerPoint 演示文稿</vt:lpstr>
      <vt:lpstr>西学东渐中止</vt:lpstr>
      <vt:lpstr>PowerPoint 演示文稿</vt:lpstr>
      <vt:lpstr>晚清：第二次西学东渐</vt:lpstr>
      <vt:lpstr>改良主义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洋务运动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派留学生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思考题</vt:lpstr>
      <vt:lpstr>考试说明</vt:lpstr>
      <vt:lpstr>考试方式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科学通史第14讲  西学东渐与中国现代科学</dc:title>
  <cp:lastModifiedBy>sun yifan</cp:lastModifiedBy>
  <cp:revision>1</cp:revision>
  <dcterms:modified xsi:type="dcterms:W3CDTF">2021-12-15T11:31:18Z</dcterms:modified>
</cp:coreProperties>
</file>